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Montserrat Bold" charset="1" panose="00000800000000000000"/>
      <p:regular r:id="rId21"/>
    </p:embeddedFont>
    <p:embeddedFont>
      <p:font typeface="Lato Bold" charset="1" panose="020F0502020204030203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4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4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5.png" Type="http://schemas.openxmlformats.org/officeDocument/2006/relationships/image"/><Relationship Id="rId5" Target="../media/image46.svg" Type="http://schemas.openxmlformats.org/officeDocument/2006/relationships/image"/><Relationship Id="rId6" Target="../media/image4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5.png" Type="http://schemas.openxmlformats.org/officeDocument/2006/relationships/image"/><Relationship Id="rId5" Target="../media/image46.svg" Type="http://schemas.openxmlformats.org/officeDocument/2006/relationships/image"/><Relationship Id="rId6" Target="../media/image4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png" Type="http://schemas.openxmlformats.org/officeDocument/2006/relationships/image"/><Relationship Id="rId12" Target="../media/image35.png" Type="http://schemas.openxmlformats.org/officeDocument/2006/relationships/image"/><Relationship Id="rId13" Target="../media/image36.png" Type="http://schemas.openxmlformats.org/officeDocument/2006/relationships/image"/><Relationship Id="rId14" Target="../media/image37.png" Type="http://schemas.openxmlformats.org/officeDocument/2006/relationships/image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856031" y="5143500"/>
            <a:ext cx="3433286" cy="5143500"/>
          </a:xfrm>
          <a:prstGeom prst="rect">
            <a:avLst/>
          </a:prstGeom>
          <a:solidFill>
            <a:srgbClr val="0050F5"/>
          </a:solidFill>
        </p:spPr>
      </p:sp>
      <p:sp>
        <p:nvSpPr>
          <p:cNvPr name="AutoShape 3" id="3"/>
          <p:cNvSpPr/>
          <p:nvPr/>
        </p:nvSpPr>
        <p:spPr>
          <a:xfrm rot="0">
            <a:off x="14854714" y="0"/>
            <a:ext cx="3433286" cy="5143500"/>
          </a:xfrm>
          <a:prstGeom prst="rect">
            <a:avLst/>
          </a:prstGeom>
          <a:solidFill>
            <a:srgbClr val="FE4C00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3127314" y="849729"/>
            <a:ext cx="3444043" cy="3444043"/>
          </a:xfrm>
          <a:custGeom>
            <a:avLst/>
            <a:gdLst/>
            <a:ahLst/>
            <a:cxnLst/>
            <a:rect r="r" b="b" t="t" l="l"/>
            <a:pathLst>
              <a:path h="3444043" w="3444043">
                <a:moveTo>
                  <a:pt x="0" y="0"/>
                </a:moveTo>
                <a:lnTo>
                  <a:pt x="3444043" y="0"/>
                </a:lnTo>
                <a:lnTo>
                  <a:pt x="3444043" y="3444042"/>
                </a:lnTo>
                <a:lnTo>
                  <a:pt x="0" y="34440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12531" y="5143500"/>
            <a:ext cx="5143500" cy="5143500"/>
          </a:xfrm>
          <a:custGeom>
            <a:avLst/>
            <a:gdLst/>
            <a:ahLst/>
            <a:cxnLst/>
            <a:rect r="r" b="b" t="t" l="l"/>
            <a:pathLst>
              <a:path h="5143500" w="514350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4857349" y="7436703"/>
            <a:ext cx="2850297" cy="2850297"/>
          </a:xfrm>
          <a:custGeom>
            <a:avLst/>
            <a:gdLst/>
            <a:ahLst/>
            <a:cxnLst/>
            <a:rect r="r" b="b" t="t" l="l"/>
            <a:pathLst>
              <a:path h="2850297" w="2850297">
                <a:moveTo>
                  <a:pt x="0" y="0"/>
                </a:moveTo>
                <a:lnTo>
                  <a:pt x="2850297" y="0"/>
                </a:lnTo>
                <a:lnTo>
                  <a:pt x="2850297" y="2850297"/>
                </a:lnTo>
                <a:lnTo>
                  <a:pt x="0" y="28502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9350" y="1417967"/>
            <a:ext cx="2837965" cy="2875804"/>
          </a:xfrm>
          <a:custGeom>
            <a:avLst/>
            <a:gdLst/>
            <a:ahLst/>
            <a:cxnLst/>
            <a:rect r="r" b="b" t="t" l="l"/>
            <a:pathLst>
              <a:path h="2875804" w="2837965">
                <a:moveTo>
                  <a:pt x="0" y="0"/>
                </a:moveTo>
                <a:lnTo>
                  <a:pt x="2837964" y="0"/>
                </a:lnTo>
                <a:lnTo>
                  <a:pt x="2837964" y="2875804"/>
                </a:lnTo>
                <a:lnTo>
                  <a:pt x="0" y="28758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610648" y="1468924"/>
            <a:ext cx="2824848" cy="2824848"/>
          </a:xfrm>
          <a:custGeom>
            <a:avLst/>
            <a:gdLst/>
            <a:ahLst/>
            <a:cxnLst/>
            <a:rect r="r" b="b" t="t" l="l"/>
            <a:pathLst>
              <a:path h="2824848" w="2824848">
                <a:moveTo>
                  <a:pt x="0" y="0"/>
                </a:moveTo>
                <a:lnTo>
                  <a:pt x="2824847" y="0"/>
                </a:lnTo>
                <a:lnTo>
                  <a:pt x="2824847" y="2824847"/>
                </a:lnTo>
                <a:lnTo>
                  <a:pt x="0" y="28248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2112622"/>
            <a:ext cx="8683831" cy="5693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41"/>
              </a:lnSpc>
            </a:pPr>
            <a:r>
              <a:rPr lang="en-US" sz="10037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SOTA</a:t>
            </a:r>
          </a:p>
          <a:p>
            <a:pPr algn="l">
              <a:lnSpc>
                <a:spcPts val="5500"/>
              </a:lnSpc>
            </a:pPr>
          </a:p>
          <a:p>
            <a:pPr algn="l">
              <a:lnSpc>
                <a:spcPts val="5500"/>
              </a:lnSpc>
            </a:pPr>
            <a:r>
              <a:rPr lang="en-US" sz="50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Сервис для детекции и классификации надводных объектов</a:t>
            </a:r>
          </a:p>
          <a:p>
            <a:pPr algn="l">
              <a:lnSpc>
                <a:spcPts val="5500"/>
              </a:lnSpc>
            </a:pPr>
          </a:p>
          <a:p>
            <a:pPr algn="l">
              <a:lnSpc>
                <a:spcPts val="3300"/>
              </a:lnSpc>
            </a:pPr>
            <a:r>
              <a:rPr lang="en-US" sz="30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хакатон I технологического акселератора ML START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9433" y="8994775"/>
            <a:ext cx="5581948" cy="565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b="true" sz="3999" spc="1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1-2 МАРТА 2025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39433" y="639433"/>
            <a:ext cx="778534" cy="773609"/>
            <a:chOff x="0" y="0"/>
            <a:chExt cx="1038045" cy="1031478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038045" cy="1031478"/>
              <a:chOff x="0" y="0"/>
              <a:chExt cx="6350000" cy="630982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350000" cy="6309826"/>
              </a:xfrm>
              <a:custGeom>
                <a:avLst/>
                <a:gdLst/>
                <a:ahLst/>
                <a:cxnLst/>
                <a:rect r="r" b="b" t="t" l="l"/>
                <a:pathLst>
                  <a:path h="6309826" w="6350000">
                    <a:moveTo>
                      <a:pt x="3175000" y="0"/>
                    </a:moveTo>
                    <a:cubicBezTo>
                      <a:pt x="1421496" y="0"/>
                      <a:pt x="0" y="1412503"/>
                      <a:pt x="0" y="3154913"/>
                    </a:cubicBezTo>
                    <a:cubicBezTo>
                      <a:pt x="0" y="4897324"/>
                      <a:pt x="1421496" y="6309826"/>
                      <a:pt x="3175000" y="6309826"/>
                    </a:cubicBezTo>
                    <a:cubicBezTo>
                      <a:pt x="4928504" y="6309826"/>
                      <a:pt x="6350000" y="4897324"/>
                      <a:pt x="6350000" y="3154913"/>
                    </a:cubicBezTo>
                    <a:cubicBezTo>
                      <a:pt x="6350000" y="1412503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E4C00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198887" y="334908"/>
              <a:ext cx="640272" cy="380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00"/>
                </a:lnSpc>
              </a:pPr>
              <a:r>
                <a:rPr lang="en-US" b="true" sz="20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ML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2001328" cy="2055132"/>
          </a:xfrm>
          <a:prstGeom prst="rect">
            <a:avLst/>
          </a:prstGeom>
          <a:solidFill>
            <a:srgbClr val="FFDF2B"/>
          </a:solidFill>
        </p:spPr>
      </p:sp>
      <p:sp>
        <p:nvSpPr>
          <p:cNvPr name="AutoShape 3" id="3"/>
          <p:cNvSpPr/>
          <p:nvPr/>
        </p:nvSpPr>
        <p:spPr>
          <a:xfrm rot="0">
            <a:off x="0" y="2001328"/>
            <a:ext cx="2001328" cy="2001328"/>
          </a:xfrm>
          <a:prstGeom prst="rect">
            <a:avLst/>
          </a:prstGeom>
          <a:solidFill>
            <a:srgbClr val="0050F5"/>
          </a:solid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0" y="2001328"/>
            <a:ext cx="2001328" cy="2001328"/>
          </a:xfrm>
          <a:custGeom>
            <a:avLst/>
            <a:gdLst/>
            <a:ahLst/>
            <a:cxnLst/>
            <a:rect r="r" b="b" t="t" l="l"/>
            <a:pathLst>
              <a:path h="2001328" w="2001328">
                <a:moveTo>
                  <a:pt x="0" y="0"/>
                </a:moveTo>
                <a:lnTo>
                  <a:pt x="2001328" y="0"/>
                </a:lnTo>
                <a:lnTo>
                  <a:pt x="2001328" y="2001329"/>
                </a:lnTo>
                <a:lnTo>
                  <a:pt x="0" y="20013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2001328" cy="2001328"/>
          </a:xfrm>
          <a:custGeom>
            <a:avLst/>
            <a:gdLst/>
            <a:ahLst/>
            <a:cxnLst/>
            <a:rect r="r" b="b" t="t" l="l"/>
            <a:pathLst>
              <a:path h="2001328" w="2001328">
                <a:moveTo>
                  <a:pt x="0" y="0"/>
                </a:moveTo>
                <a:lnTo>
                  <a:pt x="2001328" y="0"/>
                </a:lnTo>
                <a:lnTo>
                  <a:pt x="2001328" y="2001328"/>
                </a:lnTo>
                <a:lnTo>
                  <a:pt x="0" y="20013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238535" y="272624"/>
            <a:ext cx="1370671" cy="1107452"/>
            <a:chOff x="0" y="0"/>
            <a:chExt cx="1827561" cy="1476603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827561" cy="1476603"/>
              <a:chOff x="0" y="0"/>
              <a:chExt cx="9685565" cy="782558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9685565" cy="7825587"/>
              </a:xfrm>
              <a:custGeom>
                <a:avLst/>
                <a:gdLst/>
                <a:ahLst/>
                <a:cxnLst/>
                <a:rect r="r" b="b" t="t" l="l"/>
                <a:pathLst>
                  <a:path h="7825587" w="9685565">
                    <a:moveTo>
                      <a:pt x="4842783" y="0"/>
                    </a:moveTo>
                    <a:cubicBezTo>
                      <a:pt x="2168188" y="0"/>
                      <a:pt x="0" y="1751817"/>
                      <a:pt x="0" y="3912794"/>
                    </a:cubicBezTo>
                    <a:cubicBezTo>
                      <a:pt x="0" y="6073770"/>
                      <a:pt x="2168188" y="7825587"/>
                      <a:pt x="4842783" y="7825587"/>
                    </a:cubicBezTo>
                    <a:cubicBezTo>
                      <a:pt x="7517378" y="7825587"/>
                      <a:pt x="9685565" y="6073770"/>
                      <a:pt x="9685565" y="3912794"/>
                    </a:cubicBezTo>
                    <a:cubicBezTo>
                      <a:pt x="9685565" y="1751817"/>
                      <a:pt x="7517378" y="0"/>
                      <a:pt x="4842783" y="0"/>
                    </a:cubicBezTo>
                    <a:close/>
                  </a:path>
                </a:pathLst>
              </a:custGeom>
              <a:solidFill>
                <a:srgbClr val="F5B324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350156" y="374108"/>
              <a:ext cx="1127249" cy="7379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21"/>
                </a:lnSpc>
              </a:pPr>
              <a:r>
                <a:rPr lang="en-US" b="true" sz="1928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ML START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43399" y="1825512"/>
            <a:ext cx="17801202" cy="8255307"/>
          </a:xfrm>
          <a:custGeom>
            <a:avLst/>
            <a:gdLst/>
            <a:ahLst/>
            <a:cxnLst/>
            <a:rect r="r" b="b" t="t" l="l"/>
            <a:pathLst>
              <a:path h="8255307" w="17801202">
                <a:moveTo>
                  <a:pt x="0" y="0"/>
                </a:moveTo>
                <a:lnTo>
                  <a:pt x="17801202" y="0"/>
                </a:lnTo>
                <a:lnTo>
                  <a:pt x="17801202" y="8255307"/>
                </a:lnTo>
                <a:lnTo>
                  <a:pt x="0" y="82553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27785" y="668877"/>
            <a:ext cx="14632429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Раздел настройки конфигурации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2001328" cy="2055132"/>
          </a:xfrm>
          <a:prstGeom prst="rect">
            <a:avLst/>
          </a:prstGeom>
          <a:solidFill>
            <a:srgbClr val="FFDF2B"/>
          </a:solidFill>
        </p:spPr>
      </p:sp>
      <p:sp>
        <p:nvSpPr>
          <p:cNvPr name="AutoShape 3" id="3"/>
          <p:cNvSpPr/>
          <p:nvPr/>
        </p:nvSpPr>
        <p:spPr>
          <a:xfrm rot="0">
            <a:off x="0" y="2001328"/>
            <a:ext cx="2001328" cy="2001328"/>
          </a:xfrm>
          <a:prstGeom prst="rect">
            <a:avLst/>
          </a:prstGeom>
          <a:solidFill>
            <a:srgbClr val="0050F5"/>
          </a:solid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0" y="2001328"/>
            <a:ext cx="2001328" cy="2001328"/>
          </a:xfrm>
          <a:custGeom>
            <a:avLst/>
            <a:gdLst/>
            <a:ahLst/>
            <a:cxnLst/>
            <a:rect r="r" b="b" t="t" l="l"/>
            <a:pathLst>
              <a:path h="2001328" w="2001328">
                <a:moveTo>
                  <a:pt x="0" y="0"/>
                </a:moveTo>
                <a:lnTo>
                  <a:pt x="2001328" y="0"/>
                </a:lnTo>
                <a:lnTo>
                  <a:pt x="2001328" y="2001329"/>
                </a:lnTo>
                <a:lnTo>
                  <a:pt x="0" y="20013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2001328" cy="2001328"/>
          </a:xfrm>
          <a:custGeom>
            <a:avLst/>
            <a:gdLst/>
            <a:ahLst/>
            <a:cxnLst/>
            <a:rect r="r" b="b" t="t" l="l"/>
            <a:pathLst>
              <a:path h="2001328" w="2001328">
                <a:moveTo>
                  <a:pt x="0" y="0"/>
                </a:moveTo>
                <a:lnTo>
                  <a:pt x="2001328" y="0"/>
                </a:lnTo>
                <a:lnTo>
                  <a:pt x="2001328" y="2001328"/>
                </a:lnTo>
                <a:lnTo>
                  <a:pt x="0" y="20013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32775" y="1380077"/>
            <a:ext cx="17222450" cy="8611225"/>
          </a:xfrm>
          <a:custGeom>
            <a:avLst/>
            <a:gdLst/>
            <a:ahLst/>
            <a:cxnLst/>
            <a:rect r="r" b="b" t="t" l="l"/>
            <a:pathLst>
              <a:path h="8611225" w="17222450">
                <a:moveTo>
                  <a:pt x="0" y="0"/>
                </a:moveTo>
                <a:lnTo>
                  <a:pt x="17222450" y="0"/>
                </a:lnTo>
                <a:lnTo>
                  <a:pt x="17222450" y="8611225"/>
                </a:lnTo>
                <a:lnTo>
                  <a:pt x="0" y="86112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26871" y="289464"/>
            <a:ext cx="14632429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Обучение модели (YOLO11n на 10 эпохах)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6573965" y="8704574"/>
            <a:ext cx="1370671" cy="1107452"/>
            <a:chOff x="0" y="0"/>
            <a:chExt cx="1827561" cy="1476603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827561" cy="1476603"/>
              <a:chOff x="0" y="0"/>
              <a:chExt cx="9685565" cy="782558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9685565" cy="7825587"/>
              </a:xfrm>
              <a:custGeom>
                <a:avLst/>
                <a:gdLst/>
                <a:ahLst/>
                <a:cxnLst/>
                <a:rect r="r" b="b" t="t" l="l"/>
                <a:pathLst>
                  <a:path h="7825587" w="9685565">
                    <a:moveTo>
                      <a:pt x="4842783" y="0"/>
                    </a:moveTo>
                    <a:cubicBezTo>
                      <a:pt x="2168188" y="0"/>
                      <a:pt x="0" y="1751817"/>
                      <a:pt x="0" y="3912794"/>
                    </a:cubicBezTo>
                    <a:cubicBezTo>
                      <a:pt x="0" y="6073770"/>
                      <a:pt x="2168188" y="7825587"/>
                      <a:pt x="4842783" y="7825587"/>
                    </a:cubicBezTo>
                    <a:cubicBezTo>
                      <a:pt x="7517378" y="7825587"/>
                      <a:pt x="9685565" y="6073770"/>
                      <a:pt x="9685565" y="3912794"/>
                    </a:cubicBezTo>
                    <a:cubicBezTo>
                      <a:pt x="9685565" y="1751817"/>
                      <a:pt x="7517378" y="0"/>
                      <a:pt x="4842783" y="0"/>
                    </a:cubicBezTo>
                    <a:close/>
                  </a:path>
                </a:pathLst>
              </a:custGeom>
              <a:solidFill>
                <a:srgbClr val="F5B324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350156" y="374108"/>
              <a:ext cx="1127249" cy="7379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21"/>
                </a:lnSpc>
              </a:pPr>
              <a:r>
                <a:rPr lang="en-US" b="true" sz="1928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ML START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4589425" y="6588425"/>
            <a:ext cx="3698575" cy="3698575"/>
          </a:xfrm>
          <a:custGeom>
            <a:avLst/>
            <a:gdLst/>
            <a:ahLst/>
            <a:cxnLst/>
            <a:rect r="r" b="b" t="t" l="l"/>
            <a:pathLst>
              <a:path h="3698575" w="3698575">
                <a:moveTo>
                  <a:pt x="0" y="0"/>
                </a:moveTo>
                <a:lnTo>
                  <a:pt x="3698575" y="0"/>
                </a:lnTo>
                <a:lnTo>
                  <a:pt x="3698575" y="3698575"/>
                </a:lnTo>
                <a:lnTo>
                  <a:pt x="0" y="36985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4804649" y="6803649"/>
            <a:ext cx="2454651" cy="2454651"/>
          </a:xfrm>
          <a:custGeom>
            <a:avLst/>
            <a:gdLst/>
            <a:ahLst/>
            <a:cxnLst/>
            <a:rect r="r" b="b" t="t" l="l"/>
            <a:pathLst>
              <a:path h="2454651" w="2454651">
                <a:moveTo>
                  <a:pt x="0" y="0"/>
                </a:moveTo>
                <a:lnTo>
                  <a:pt x="2454651" y="0"/>
                </a:lnTo>
                <a:lnTo>
                  <a:pt x="2454651" y="2454651"/>
                </a:lnTo>
                <a:lnTo>
                  <a:pt x="0" y="24546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83667" y="2414945"/>
            <a:ext cx="12920666" cy="7397081"/>
          </a:xfrm>
          <a:custGeom>
            <a:avLst/>
            <a:gdLst/>
            <a:ahLst/>
            <a:cxnLst/>
            <a:rect r="r" b="b" t="t" l="l"/>
            <a:pathLst>
              <a:path h="7397081" w="12920666">
                <a:moveTo>
                  <a:pt x="0" y="0"/>
                </a:moveTo>
                <a:lnTo>
                  <a:pt x="12920666" y="0"/>
                </a:lnTo>
                <a:lnTo>
                  <a:pt x="12920666" y="7397081"/>
                </a:lnTo>
                <a:lnTo>
                  <a:pt x="0" y="73970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92237" y="341416"/>
            <a:ext cx="11939737" cy="187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9"/>
              </a:lnSpc>
            </a:pPr>
            <a:r>
              <a:rPr lang="en-US" sz="5999" b="true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Демонстрация работы модели на валидационной выборке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438712" y="8704574"/>
            <a:ext cx="1370671" cy="1107452"/>
            <a:chOff x="0" y="0"/>
            <a:chExt cx="1827561" cy="1476603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827561" cy="1476603"/>
              <a:chOff x="0" y="0"/>
              <a:chExt cx="9685565" cy="782558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9685565" cy="7825587"/>
              </a:xfrm>
              <a:custGeom>
                <a:avLst/>
                <a:gdLst/>
                <a:ahLst/>
                <a:cxnLst/>
                <a:rect r="r" b="b" t="t" l="l"/>
                <a:pathLst>
                  <a:path h="7825587" w="9685565">
                    <a:moveTo>
                      <a:pt x="4842783" y="0"/>
                    </a:moveTo>
                    <a:cubicBezTo>
                      <a:pt x="2168188" y="0"/>
                      <a:pt x="0" y="1751817"/>
                      <a:pt x="0" y="3912794"/>
                    </a:cubicBezTo>
                    <a:cubicBezTo>
                      <a:pt x="0" y="6073770"/>
                      <a:pt x="2168188" y="7825587"/>
                      <a:pt x="4842783" y="7825587"/>
                    </a:cubicBezTo>
                    <a:cubicBezTo>
                      <a:pt x="7517378" y="7825587"/>
                      <a:pt x="9685565" y="6073770"/>
                      <a:pt x="9685565" y="3912794"/>
                    </a:cubicBezTo>
                    <a:cubicBezTo>
                      <a:pt x="9685565" y="1751817"/>
                      <a:pt x="7517378" y="0"/>
                      <a:pt x="4842783" y="0"/>
                    </a:cubicBezTo>
                    <a:close/>
                  </a:path>
                </a:pathLst>
              </a:custGeom>
              <a:solidFill>
                <a:srgbClr val="F5B324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350156" y="374108"/>
              <a:ext cx="1127249" cy="7379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21"/>
                </a:lnSpc>
              </a:pPr>
              <a:r>
                <a:rPr lang="en-US" b="true" sz="1928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ML START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3238442" cy="2839991"/>
          </a:xfrm>
          <a:prstGeom prst="rect">
            <a:avLst/>
          </a:prstGeom>
          <a:solidFill>
            <a:srgbClr val="FE4C00"/>
          </a:solid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0" y="0"/>
            <a:ext cx="2594628" cy="2594628"/>
          </a:xfrm>
          <a:custGeom>
            <a:avLst/>
            <a:gdLst/>
            <a:ahLst/>
            <a:cxnLst/>
            <a:rect r="r" b="b" t="t" l="l"/>
            <a:pathLst>
              <a:path h="2594628" w="2594628">
                <a:moveTo>
                  <a:pt x="0" y="0"/>
                </a:moveTo>
                <a:lnTo>
                  <a:pt x="2594628" y="0"/>
                </a:lnTo>
                <a:lnTo>
                  <a:pt x="2594628" y="2594628"/>
                </a:lnTo>
                <a:lnTo>
                  <a:pt x="0" y="2594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96384" y="477937"/>
            <a:ext cx="1884116" cy="1884116"/>
          </a:xfrm>
          <a:custGeom>
            <a:avLst/>
            <a:gdLst/>
            <a:ahLst/>
            <a:cxnLst/>
            <a:rect r="r" b="b" t="t" l="l"/>
            <a:pathLst>
              <a:path h="1884116" w="1884116">
                <a:moveTo>
                  <a:pt x="0" y="0"/>
                </a:moveTo>
                <a:lnTo>
                  <a:pt x="1884116" y="0"/>
                </a:lnTo>
                <a:lnTo>
                  <a:pt x="1884116" y="1884117"/>
                </a:lnTo>
                <a:lnTo>
                  <a:pt x="0" y="1884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0" y="2839991"/>
            <a:ext cx="1513140" cy="1513140"/>
          </a:xfrm>
          <a:custGeom>
            <a:avLst/>
            <a:gdLst/>
            <a:ahLst/>
            <a:cxnLst/>
            <a:rect r="r" b="b" t="t" l="l"/>
            <a:pathLst>
              <a:path h="1513140" w="1513140">
                <a:moveTo>
                  <a:pt x="0" y="0"/>
                </a:moveTo>
                <a:lnTo>
                  <a:pt x="1513140" y="0"/>
                </a:lnTo>
                <a:lnTo>
                  <a:pt x="1513140" y="1513140"/>
                </a:lnTo>
                <a:lnTo>
                  <a:pt x="0" y="15131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56570" y="1419995"/>
            <a:ext cx="16426451" cy="8562287"/>
          </a:xfrm>
          <a:custGeom>
            <a:avLst/>
            <a:gdLst/>
            <a:ahLst/>
            <a:cxnLst/>
            <a:rect r="r" b="b" t="t" l="l"/>
            <a:pathLst>
              <a:path h="8562287" w="16426451">
                <a:moveTo>
                  <a:pt x="0" y="0"/>
                </a:moveTo>
                <a:lnTo>
                  <a:pt x="16426451" y="0"/>
                </a:lnTo>
                <a:lnTo>
                  <a:pt x="16426451" y="8562288"/>
                </a:lnTo>
                <a:lnTo>
                  <a:pt x="0" y="85622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960173" y="417466"/>
            <a:ext cx="13299127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Работающее приложение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6573965" y="8704574"/>
            <a:ext cx="1370671" cy="1107452"/>
            <a:chOff x="0" y="0"/>
            <a:chExt cx="1827561" cy="1476603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827561" cy="1476603"/>
              <a:chOff x="0" y="0"/>
              <a:chExt cx="9685565" cy="782558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9685565" cy="7825587"/>
              </a:xfrm>
              <a:custGeom>
                <a:avLst/>
                <a:gdLst/>
                <a:ahLst/>
                <a:cxnLst/>
                <a:rect r="r" b="b" t="t" l="l"/>
                <a:pathLst>
                  <a:path h="7825587" w="9685565">
                    <a:moveTo>
                      <a:pt x="4842783" y="0"/>
                    </a:moveTo>
                    <a:cubicBezTo>
                      <a:pt x="2168188" y="0"/>
                      <a:pt x="0" y="1751817"/>
                      <a:pt x="0" y="3912794"/>
                    </a:cubicBezTo>
                    <a:cubicBezTo>
                      <a:pt x="0" y="6073770"/>
                      <a:pt x="2168188" y="7825587"/>
                      <a:pt x="4842783" y="7825587"/>
                    </a:cubicBezTo>
                    <a:cubicBezTo>
                      <a:pt x="7517378" y="7825587"/>
                      <a:pt x="9685565" y="6073770"/>
                      <a:pt x="9685565" y="3912794"/>
                    </a:cubicBezTo>
                    <a:cubicBezTo>
                      <a:pt x="9685565" y="1751817"/>
                      <a:pt x="7517378" y="0"/>
                      <a:pt x="4842783" y="0"/>
                    </a:cubicBezTo>
                    <a:close/>
                  </a:path>
                </a:pathLst>
              </a:custGeom>
              <a:solidFill>
                <a:srgbClr val="F5B324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350156" y="374108"/>
              <a:ext cx="1127249" cy="7379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21"/>
                </a:lnSpc>
              </a:pPr>
              <a:r>
                <a:rPr lang="en-US" b="true" sz="1928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ML START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848284" y="0"/>
            <a:ext cx="3433286" cy="5143500"/>
          </a:xfrm>
          <a:prstGeom prst="rect">
            <a:avLst/>
          </a:prstGeom>
          <a:solidFill>
            <a:srgbClr val="FFDF2B"/>
          </a:solid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4854714" y="5143500"/>
            <a:ext cx="3433286" cy="3433286"/>
          </a:xfrm>
          <a:custGeom>
            <a:avLst/>
            <a:gdLst/>
            <a:ahLst/>
            <a:cxnLst/>
            <a:rect r="r" b="b" t="t" l="l"/>
            <a:pathLst>
              <a:path h="3433286" w="3433286">
                <a:moveTo>
                  <a:pt x="0" y="0"/>
                </a:moveTo>
                <a:lnTo>
                  <a:pt x="3433286" y="0"/>
                </a:lnTo>
                <a:lnTo>
                  <a:pt x="3433286" y="3433286"/>
                </a:lnTo>
                <a:lnTo>
                  <a:pt x="0" y="3433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5614930" y="1615323"/>
            <a:ext cx="1912854" cy="1912854"/>
          </a:xfrm>
          <a:custGeom>
            <a:avLst/>
            <a:gdLst/>
            <a:ahLst/>
            <a:cxnLst/>
            <a:rect r="r" b="b" t="t" l="l"/>
            <a:pathLst>
              <a:path h="1912854" w="1912854">
                <a:moveTo>
                  <a:pt x="0" y="0"/>
                </a:moveTo>
                <a:lnTo>
                  <a:pt x="1912854" y="0"/>
                </a:lnTo>
                <a:lnTo>
                  <a:pt x="1912854" y="1912854"/>
                </a:lnTo>
                <a:lnTo>
                  <a:pt x="0" y="1912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4801439" cy="10287000"/>
          </a:xfrm>
          <a:custGeom>
            <a:avLst/>
            <a:gdLst/>
            <a:ahLst/>
            <a:cxnLst/>
            <a:rect r="r" b="b" t="t" l="l"/>
            <a:pathLst>
              <a:path h="10287000" w="14801439">
                <a:moveTo>
                  <a:pt x="0" y="0"/>
                </a:moveTo>
                <a:lnTo>
                  <a:pt x="14801439" y="0"/>
                </a:lnTo>
                <a:lnTo>
                  <a:pt x="1480143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157113" y="8704574"/>
            <a:ext cx="1370671" cy="1107452"/>
            <a:chOff x="0" y="0"/>
            <a:chExt cx="1827561" cy="1476603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827561" cy="1476603"/>
              <a:chOff x="0" y="0"/>
              <a:chExt cx="9685565" cy="782558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9685565" cy="7825587"/>
              </a:xfrm>
              <a:custGeom>
                <a:avLst/>
                <a:gdLst/>
                <a:ahLst/>
                <a:cxnLst/>
                <a:rect r="r" b="b" t="t" l="l"/>
                <a:pathLst>
                  <a:path h="7825587" w="9685565">
                    <a:moveTo>
                      <a:pt x="4842783" y="0"/>
                    </a:moveTo>
                    <a:cubicBezTo>
                      <a:pt x="2168188" y="0"/>
                      <a:pt x="0" y="1751817"/>
                      <a:pt x="0" y="3912794"/>
                    </a:cubicBezTo>
                    <a:cubicBezTo>
                      <a:pt x="0" y="6073770"/>
                      <a:pt x="2168188" y="7825587"/>
                      <a:pt x="4842783" y="7825587"/>
                    </a:cubicBezTo>
                    <a:cubicBezTo>
                      <a:pt x="7517378" y="7825587"/>
                      <a:pt x="9685565" y="6073770"/>
                      <a:pt x="9685565" y="3912794"/>
                    </a:cubicBezTo>
                    <a:cubicBezTo>
                      <a:pt x="9685565" y="1751817"/>
                      <a:pt x="7517378" y="0"/>
                      <a:pt x="4842783" y="0"/>
                    </a:cubicBezTo>
                    <a:close/>
                  </a:path>
                </a:pathLst>
              </a:custGeom>
              <a:solidFill>
                <a:srgbClr val="F5B324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350156" y="374108"/>
              <a:ext cx="1127249" cy="7379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21"/>
                </a:lnSpc>
              </a:pPr>
              <a:r>
                <a:rPr lang="en-US" b="true" sz="1928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ML START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848284" y="0"/>
            <a:ext cx="3433286" cy="5143500"/>
          </a:xfrm>
          <a:prstGeom prst="rect">
            <a:avLst/>
          </a:prstGeom>
          <a:solidFill>
            <a:srgbClr val="FFDF2B"/>
          </a:solidFill>
        </p:spPr>
      </p:sp>
      <p:sp>
        <p:nvSpPr>
          <p:cNvPr name="AutoShape 3" id="3"/>
          <p:cNvSpPr/>
          <p:nvPr/>
        </p:nvSpPr>
        <p:spPr>
          <a:xfrm rot="0">
            <a:off x="14848284" y="5143500"/>
            <a:ext cx="3433286" cy="5143500"/>
          </a:xfrm>
          <a:prstGeom prst="rect">
            <a:avLst/>
          </a:prstGeom>
          <a:solidFill>
            <a:srgbClr val="0050F5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5046970" y="7045970"/>
            <a:ext cx="3241030" cy="3241030"/>
          </a:xfrm>
          <a:custGeom>
            <a:avLst/>
            <a:gdLst/>
            <a:ahLst/>
            <a:cxnLst/>
            <a:rect r="r" b="b" t="t" l="l"/>
            <a:pathLst>
              <a:path h="3241030" w="3241030">
                <a:moveTo>
                  <a:pt x="0" y="0"/>
                </a:moveTo>
                <a:lnTo>
                  <a:pt x="3241030" y="0"/>
                </a:lnTo>
                <a:lnTo>
                  <a:pt x="3241030" y="3241030"/>
                </a:lnTo>
                <a:lnTo>
                  <a:pt x="0" y="3241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5614930" y="1615323"/>
            <a:ext cx="1912854" cy="1912854"/>
          </a:xfrm>
          <a:custGeom>
            <a:avLst/>
            <a:gdLst/>
            <a:ahLst/>
            <a:cxnLst/>
            <a:rect r="r" b="b" t="t" l="l"/>
            <a:pathLst>
              <a:path h="1912854" w="1912854">
                <a:moveTo>
                  <a:pt x="0" y="0"/>
                </a:moveTo>
                <a:lnTo>
                  <a:pt x="1912854" y="0"/>
                </a:lnTo>
                <a:lnTo>
                  <a:pt x="1912854" y="1912854"/>
                </a:lnTo>
                <a:lnTo>
                  <a:pt x="0" y="1912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5092" y="4235453"/>
            <a:ext cx="17547065" cy="5022847"/>
          </a:xfrm>
          <a:custGeom>
            <a:avLst/>
            <a:gdLst/>
            <a:ahLst/>
            <a:cxnLst/>
            <a:rect r="r" b="b" t="t" l="l"/>
            <a:pathLst>
              <a:path h="5022847" w="17547065">
                <a:moveTo>
                  <a:pt x="0" y="0"/>
                </a:moveTo>
                <a:lnTo>
                  <a:pt x="17547065" y="0"/>
                </a:lnTo>
                <a:lnTo>
                  <a:pt x="17547065" y="5022847"/>
                </a:lnTo>
                <a:lnTo>
                  <a:pt x="0" y="50228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95092" y="209550"/>
            <a:ext cx="14257406" cy="169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0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Добавили отслеживание обучения с помощью W&amp;B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2420725"/>
            <a:ext cx="1370671" cy="1107452"/>
            <a:chOff x="0" y="0"/>
            <a:chExt cx="1827561" cy="1476603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827561" cy="1476603"/>
              <a:chOff x="0" y="0"/>
              <a:chExt cx="9685565" cy="782558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9685565" cy="7825587"/>
              </a:xfrm>
              <a:custGeom>
                <a:avLst/>
                <a:gdLst/>
                <a:ahLst/>
                <a:cxnLst/>
                <a:rect r="r" b="b" t="t" l="l"/>
                <a:pathLst>
                  <a:path h="7825587" w="9685565">
                    <a:moveTo>
                      <a:pt x="4842783" y="0"/>
                    </a:moveTo>
                    <a:cubicBezTo>
                      <a:pt x="2168188" y="0"/>
                      <a:pt x="0" y="1751817"/>
                      <a:pt x="0" y="3912794"/>
                    </a:cubicBezTo>
                    <a:cubicBezTo>
                      <a:pt x="0" y="6073770"/>
                      <a:pt x="2168188" y="7825587"/>
                      <a:pt x="4842783" y="7825587"/>
                    </a:cubicBezTo>
                    <a:cubicBezTo>
                      <a:pt x="7517378" y="7825587"/>
                      <a:pt x="9685565" y="6073770"/>
                      <a:pt x="9685565" y="3912794"/>
                    </a:cubicBezTo>
                    <a:cubicBezTo>
                      <a:pt x="9685565" y="1751817"/>
                      <a:pt x="7517378" y="0"/>
                      <a:pt x="4842783" y="0"/>
                    </a:cubicBezTo>
                    <a:close/>
                  </a:path>
                </a:pathLst>
              </a:custGeom>
              <a:solidFill>
                <a:srgbClr val="F5B324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350156" y="374108"/>
              <a:ext cx="1127249" cy="7379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21"/>
                </a:lnSpc>
              </a:pPr>
              <a:r>
                <a:rPr lang="en-US" b="true" sz="1928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ML START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8479766"/>
            <a:ext cx="1807234" cy="1807234"/>
          </a:xfrm>
          <a:custGeom>
            <a:avLst/>
            <a:gdLst/>
            <a:ahLst/>
            <a:cxnLst/>
            <a:rect r="r" b="b" t="t" l="l"/>
            <a:pathLst>
              <a:path h="1807234" w="1807234">
                <a:moveTo>
                  <a:pt x="0" y="0"/>
                </a:moveTo>
                <a:lnTo>
                  <a:pt x="1807234" y="0"/>
                </a:lnTo>
                <a:lnTo>
                  <a:pt x="1807234" y="1807234"/>
                </a:lnTo>
                <a:lnTo>
                  <a:pt x="0" y="1807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4787109" y="0"/>
            <a:ext cx="3500891" cy="3500891"/>
          </a:xfrm>
          <a:custGeom>
            <a:avLst/>
            <a:gdLst/>
            <a:ahLst/>
            <a:cxnLst/>
            <a:rect r="r" b="b" t="t" l="l"/>
            <a:pathLst>
              <a:path h="3500891" w="3500891">
                <a:moveTo>
                  <a:pt x="0" y="0"/>
                </a:moveTo>
                <a:lnTo>
                  <a:pt x="3500891" y="0"/>
                </a:lnTo>
                <a:lnTo>
                  <a:pt x="3500891" y="3500891"/>
                </a:lnTo>
                <a:lnTo>
                  <a:pt x="0" y="35008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04945" y="1114425"/>
            <a:ext cx="10585917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49"/>
              </a:lnSpc>
            </a:pPr>
            <a:r>
              <a:rPr lang="en-US" sz="84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Состав команды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73142" y="3714984"/>
            <a:ext cx="3663219" cy="190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6000" b="true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Алексей Демидов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807037" y="3714984"/>
            <a:ext cx="3663219" cy="190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6000" b="true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Вадим Васьков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87300" y="3714984"/>
            <a:ext cx="3958187" cy="190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6000" b="true">
                <a:solidFill>
                  <a:srgbClr val="F5B324"/>
                </a:solidFill>
                <a:latin typeface="Lato Bold"/>
                <a:ea typeface="Lato Bold"/>
                <a:cs typeface="Lato Bold"/>
                <a:sym typeface="Lato Bold"/>
              </a:rPr>
              <a:t>Илья Реутов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07234" y="6574766"/>
            <a:ext cx="3663219" cy="190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6000" b="true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Даниил Рузаев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96425" y="3714984"/>
            <a:ext cx="3958187" cy="190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6000" b="true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Александр Каптуров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64907" y="6574766"/>
            <a:ext cx="3958187" cy="190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6000" b="true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Орлов Вячеслав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287525" y="6574766"/>
            <a:ext cx="5182731" cy="190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6000" b="true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Александров Владислав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360141" y="945185"/>
            <a:ext cx="1802159" cy="1456080"/>
            <a:chOff x="0" y="0"/>
            <a:chExt cx="2402879" cy="1941440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2402879" cy="1941440"/>
              <a:chOff x="0" y="0"/>
              <a:chExt cx="9685565" cy="7825588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9685565" cy="7825587"/>
              </a:xfrm>
              <a:custGeom>
                <a:avLst/>
                <a:gdLst/>
                <a:ahLst/>
                <a:cxnLst/>
                <a:rect r="r" b="b" t="t" l="l"/>
                <a:pathLst>
                  <a:path h="7825587" w="9685565">
                    <a:moveTo>
                      <a:pt x="4842783" y="0"/>
                    </a:moveTo>
                    <a:cubicBezTo>
                      <a:pt x="2168188" y="0"/>
                      <a:pt x="0" y="1751817"/>
                      <a:pt x="0" y="3912794"/>
                    </a:cubicBezTo>
                    <a:cubicBezTo>
                      <a:pt x="0" y="6073770"/>
                      <a:pt x="2168188" y="7825587"/>
                      <a:pt x="4842783" y="7825587"/>
                    </a:cubicBezTo>
                    <a:cubicBezTo>
                      <a:pt x="7517378" y="7825587"/>
                      <a:pt x="9685565" y="6073770"/>
                      <a:pt x="9685565" y="3912794"/>
                    </a:cubicBezTo>
                    <a:cubicBezTo>
                      <a:pt x="9685565" y="1751817"/>
                      <a:pt x="7517378" y="0"/>
                      <a:pt x="4842783" y="0"/>
                    </a:cubicBezTo>
                    <a:close/>
                  </a:path>
                </a:pathLst>
              </a:custGeom>
              <a:solidFill>
                <a:srgbClr val="F5B324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460385" y="507930"/>
              <a:ext cx="1482108" cy="9541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88"/>
                </a:lnSpc>
              </a:pPr>
              <a:r>
                <a:rPr lang="en-US" b="true" sz="2535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ML START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3238442" cy="2839991"/>
          </a:xfrm>
          <a:prstGeom prst="rect">
            <a:avLst/>
          </a:prstGeom>
          <a:solidFill>
            <a:srgbClr val="FE4C00"/>
          </a:solid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0" y="0"/>
            <a:ext cx="2594628" cy="2594628"/>
          </a:xfrm>
          <a:custGeom>
            <a:avLst/>
            <a:gdLst/>
            <a:ahLst/>
            <a:cxnLst/>
            <a:rect r="r" b="b" t="t" l="l"/>
            <a:pathLst>
              <a:path h="2594628" w="2594628">
                <a:moveTo>
                  <a:pt x="0" y="0"/>
                </a:moveTo>
                <a:lnTo>
                  <a:pt x="2594628" y="0"/>
                </a:lnTo>
                <a:lnTo>
                  <a:pt x="2594628" y="2594628"/>
                </a:lnTo>
                <a:lnTo>
                  <a:pt x="0" y="2594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96384" y="477937"/>
            <a:ext cx="1884116" cy="1884116"/>
          </a:xfrm>
          <a:custGeom>
            <a:avLst/>
            <a:gdLst/>
            <a:ahLst/>
            <a:cxnLst/>
            <a:rect r="r" b="b" t="t" l="l"/>
            <a:pathLst>
              <a:path h="1884116" w="1884116">
                <a:moveTo>
                  <a:pt x="0" y="0"/>
                </a:moveTo>
                <a:lnTo>
                  <a:pt x="1884116" y="0"/>
                </a:lnTo>
                <a:lnTo>
                  <a:pt x="1884116" y="1884117"/>
                </a:lnTo>
                <a:lnTo>
                  <a:pt x="0" y="1884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0" y="2839991"/>
            <a:ext cx="1513140" cy="1513140"/>
          </a:xfrm>
          <a:custGeom>
            <a:avLst/>
            <a:gdLst/>
            <a:ahLst/>
            <a:cxnLst/>
            <a:rect r="r" b="b" t="t" l="l"/>
            <a:pathLst>
              <a:path h="1513140" w="1513140">
                <a:moveTo>
                  <a:pt x="0" y="0"/>
                </a:moveTo>
                <a:lnTo>
                  <a:pt x="1513140" y="0"/>
                </a:lnTo>
                <a:lnTo>
                  <a:pt x="1513140" y="1513140"/>
                </a:lnTo>
                <a:lnTo>
                  <a:pt x="0" y="15131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457141" y="1028700"/>
            <a:ext cx="1802159" cy="1456080"/>
            <a:chOff x="0" y="0"/>
            <a:chExt cx="2402879" cy="1941440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402879" cy="1941440"/>
              <a:chOff x="0" y="0"/>
              <a:chExt cx="9685565" cy="782558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9685565" cy="7825587"/>
              </a:xfrm>
              <a:custGeom>
                <a:avLst/>
                <a:gdLst/>
                <a:ahLst/>
                <a:cxnLst/>
                <a:rect r="r" b="b" t="t" l="l"/>
                <a:pathLst>
                  <a:path h="7825587" w="9685565">
                    <a:moveTo>
                      <a:pt x="4842783" y="0"/>
                    </a:moveTo>
                    <a:cubicBezTo>
                      <a:pt x="2168188" y="0"/>
                      <a:pt x="0" y="1751817"/>
                      <a:pt x="0" y="3912794"/>
                    </a:cubicBezTo>
                    <a:cubicBezTo>
                      <a:pt x="0" y="6073770"/>
                      <a:pt x="2168188" y="7825587"/>
                      <a:pt x="4842783" y="7825587"/>
                    </a:cubicBezTo>
                    <a:cubicBezTo>
                      <a:pt x="7517378" y="7825587"/>
                      <a:pt x="9685565" y="6073770"/>
                      <a:pt x="9685565" y="3912794"/>
                    </a:cubicBezTo>
                    <a:cubicBezTo>
                      <a:pt x="9685565" y="1751817"/>
                      <a:pt x="7517378" y="0"/>
                      <a:pt x="4842783" y="0"/>
                    </a:cubicBezTo>
                    <a:close/>
                  </a:path>
                </a:pathLst>
              </a:custGeom>
              <a:solidFill>
                <a:srgbClr val="F5B324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460385" y="507930"/>
              <a:ext cx="1482108" cy="9541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88"/>
                </a:lnSpc>
              </a:pPr>
              <a:r>
                <a:rPr lang="en-US" b="true" sz="2535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ML START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448115" y="6058216"/>
            <a:ext cx="7440844" cy="3910967"/>
          </a:xfrm>
          <a:custGeom>
            <a:avLst/>
            <a:gdLst/>
            <a:ahLst/>
            <a:cxnLst/>
            <a:rect r="r" b="b" t="t" l="l"/>
            <a:pathLst>
              <a:path h="3910967" w="7440844">
                <a:moveTo>
                  <a:pt x="0" y="0"/>
                </a:moveTo>
                <a:lnTo>
                  <a:pt x="7440844" y="0"/>
                </a:lnTo>
                <a:lnTo>
                  <a:pt x="7440844" y="3910968"/>
                </a:lnTo>
                <a:lnTo>
                  <a:pt x="0" y="39109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3442" r="0" b="-3442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756984" y="860685"/>
            <a:ext cx="7385274" cy="120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50"/>
              </a:lnSpc>
            </a:pPr>
            <a:r>
              <a:rPr lang="en-US" sz="85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Задача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19221" y="3070943"/>
            <a:ext cx="15657787" cy="2537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749"/>
              </a:lnSpc>
              <a:spcBef>
                <a:spcPct val="0"/>
              </a:spcBef>
            </a:pPr>
            <a:r>
              <a:rPr lang="en-US" b="true" sz="5399">
                <a:solidFill>
                  <a:srgbClr val="0050F5"/>
                </a:solidFill>
                <a:latin typeface="Lato Bold"/>
                <a:ea typeface="Lato Bold"/>
                <a:cs typeface="Lato Bold"/>
                <a:sym typeface="Lato Bold"/>
              </a:rPr>
              <a:t>Р</a:t>
            </a:r>
            <a:r>
              <a:rPr lang="en-US" b="true" sz="5399">
                <a:solidFill>
                  <a:srgbClr val="0050F5"/>
                </a:solidFill>
                <a:latin typeface="Lato Bold"/>
                <a:ea typeface="Lato Bold"/>
                <a:cs typeface="Lato Bold"/>
                <a:sym typeface="Lato Bold"/>
              </a:rPr>
              <a:t>азработать решение, позволяющее распознать типы надводных объектов на снимках с дрона: люди, лодки, спасательные круги и т. д.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4016" y="6750050"/>
            <a:ext cx="7152968" cy="250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Сервис должен содержать в себе модель, выполняющую </a:t>
            </a:r>
            <a:r>
              <a:rPr lang="en-US" b="true" sz="39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 детекцию и классификацию надводных объектов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4589425" y="6588425"/>
            <a:ext cx="3698575" cy="3698575"/>
          </a:xfrm>
          <a:custGeom>
            <a:avLst/>
            <a:gdLst/>
            <a:ahLst/>
            <a:cxnLst/>
            <a:rect r="r" b="b" t="t" l="l"/>
            <a:pathLst>
              <a:path h="3698575" w="3698575">
                <a:moveTo>
                  <a:pt x="0" y="0"/>
                </a:moveTo>
                <a:lnTo>
                  <a:pt x="3698575" y="0"/>
                </a:lnTo>
                <a:lnTo>
                  <a:pt x="3698575" y="3698575"/>
                </a:lnTo>
                <a:lnTo>
                  <a:pt x="0" y="36985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5833349" y="7816532"/>
            <a:ext cx="2454651" cy="2454651"/>
          </a:xfrm>
          <a:custGeom>
            <a:avLst/>
            <a:gdLst/>
            <a:ahLst/>
            <a:cxnLst/>
            <a:rect r="r" b="b" t="t" l="l"/>
            <a:pathLst>
              <a:path h="2454651" w="2454651">
                <a:moveTo>
                  <a:pt x="0" y="0"/>
                </a:moveTo>
                <a:lnTo>
                  <a:pt x="2454651" y="0"/>
                </a:lnTo>
                <a:lnTo>
                  <a:pt x="2454651" y="2454651"/>
                </a:lnTo>
                <a:lnTo>
                  <a:pt x="0" y="24546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18288000" cy="4274820"/>
          </a:xfrm>
          <a:custGeom>
            <a:avLst/>
            <a:gdLst/>
            <a:ahLst/>
            <a:cxnLst/>
            <a:rect r="r" b="b" t="t" l="l"/>
            <a:pathLst>
              <a:path h="4274820" w="18288000">
                <a:moveTo>
                  <a:pt x="0" y="0"/>
                </a:moveTo>
                <a:lnTo>
                  <a:pt x="18288000" y="0"/>
                </a:lnTo>
                <a:lnTo>
                  <a:pt x="18288000" y="4274820"/>
                </a:lnTo>
                <a:lnTo>
                  <a:pt x="0" y="42748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47543" y="4246245"/>
            <a:ext cx="15153968" cy="493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24"/>
              </a:lnSpc>
              <a:spcBef>
                <a:spcPct val="0"/>
              </a:spcBef>
            </a:pPr>
            <a:r>
              <a:rPr lang="en-US" b="true" sz="44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Набор данных AFO — первый бесплатный набор данных для обучения моделей машинного обучения для морских поисково-спасательных приложений. Он содержит видео с воздуха с дронов с 40 000 вручную аннотированных людей и объектов, плавающих в воде, многие из которых имеют небольшие размеры, что затрудняет их обнаружение.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159595" y="4703582"/>
            <a:ext cx="1802159" cy="1456080"/>
            <a:chOff x="0" y="0"/>
            <a:chExt cx="2402879" cy="1941440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402879" cy="1941440"/>
              <a:chOff x="0" y="0"/>
              <a:chExt cx="9685565" cy="782558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9685565" cy="7825587"/>
              </a:xfrm>
              <a:custGeom>
                <a:avLst/>
                <a:gdLst/>
                <a:ahLst/>
                <a:cxnLst/>
                <a:rect r="r" b="b" t="t" l="l"/>
                <a:pathLst>
                  <a:path h="7825587" w="9685565">
                    <a:moveTo>
                      <a:pt x="4842783" y="0"/>
                    </a:moveTo>
                    <a:cubicBezTo>
                      <a:pt x="2168188" y="0"/>
                      <a:pt x="0" y="1751817"/>
                      <a:pt x="0" y="3912794"/>
                    </a:cubicBezTo>
                    <a:cubicBezTo>
                      <a:pt x="0" y="6073770"/>
                      <a:pt x="2168188" y="7825587"/>
                      <a:pt x="4842783" y="7825587"/>
                    </a:cubicBezTo>
                    <a:cubicBezTo>
                      <a:pt x="7517378" y="7825587"/>
                      <a:pt x="9685565" y="6073770"/>
                      <a:pt x="9685565" y="3912794"/>
                    </a:cubicBezTo>
                    <a:cubicBezTo>
                      <a:pt x="9685565" y="1751817"/>
                      <a:pt x="7517378" y="0"/>
                      <a:pt x="4842783" y="0"/>
                    </a:cubicBezTo>
                    <a:close/>
                  </a:path>
                </a:pathLst>
              </a:custGeom>
              <a:solidFill>
                <a:srgbClr val="F5B324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460385" y="507930"/>
              <a:ext cx="1482108" cy="9541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88"/>
                </a:lnSpc>
              </a:pPr>
              <a:r>
                <a:rPr lang="en-US" b="true" sz="2535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ML START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742706" y="5143719"/>
            <a:ext cx="3545294" cy="5143500"/>
          </a:xfrm>
          <a:prstGeom prst="rect">
            <a:avLst/>
          </a:prstGeom>
          <a:solidFill>
            <a:srgbClr val="FFDF2B"/>
          </a:solidFill>
        </p:spPr>
      </p:sp>
      <p:sp>
        <p:nvSpPr>
          <p:cNvPr name="AutoShape 3" id="3"/>
          <p:cNvSpPr/>
          <p:nvPr/>
        </p:nvSpPr>
        <p:spPr>
          <a:xfrm rot="0">
            <a:off x="0" y="5143500"/>
            <a:ext cx="3545294" cy="5143500"/>
          </a:xfrm>
          <a:prstGeom prst="rect">
            <a:avLst/>
          </a:prstGeom>
          <a:solidFill>
            <a:srgbClr val="FE4C00"/>
          </a:solidFill>
        </p:spPr>
      </p:sp>
      <p:sp>
        <p:nvSpPr>
          <p:cNvPr name="Freeform 4" id="4"/>
          <p:cNvSpPr/>
          <p:nvPr/>
        </p:nvSpPr>
        <p:spPr>
          <a:xfrm flipH="false" flipV="false" rot="5400000">
            <a:off x="0" y="6741706"/>
            <a:ext cx="3545294" cy="3545294"/>
          </a:xfrm>
          <a:custGeom>
            <a:avLst/>
            <a:gdLst/>
            <a:ahLst/>
            <a:cxnLst/>
            <a:rect r="r" b="b" t="t" l="l"/>
            <a:pathLst>
              <a:path h="3545294" w="3545294">
                <a:moveTo>
                  <a:pt x="0" y="0"/>
                </a:moveTo>
                <a:lnTo>
                  <a:pt x="3545294" y="0"/>
                </a:lnTo>
                <a:lnTo>
                  <a:pt x="3545294" y="3545294"/>
                </a:lnTo>
                <a:lnTo>
                  <a:pt x="0" y="35452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65778" y="3402999"/>
            <a:ext cx="14635426" cy="6677413"/>
          </a:xfrm>
          <a:custGeom>
            <a:avLst/>
            <a:gdLst/>
            <a:ahLst/>
            <a:cxnLst/>
            <a:rect r="r" b="b" t="t" l="l"/>
            <a:pathLst>
              <a:path h="6677413" w="14635426">
                <a:moveTo>
                  <a:pt x="0" y="0"/>
                </a:moveTo>
                <a:lnTo>
                  <a:pt x="14635425" y="0"/>
                </a:lnTo>
                <a:lnTo>
                  <a:pt x="14635425" y="6677413"/>
                </a:lnTo>
                <a:lnTo>
                  <a:pt x="0" y="66774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627317"/>
            <a:ext cx="15347026" cy="3645267"/>
            <a:chOff x="0" y="0"/>
            <a:chExt cx="20462701" cy="486035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78689"/>
              <a:ext cx="20462701" cy="16343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350"/>
                </a:lnSpc>
              </a:pPr>
              <a:r>
                <a:rPr lang="en-US" sz="8500" b="true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Kaggle Baseline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386053"/>
              <a:ext cx="20462701" cy="1493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99"/>
                </a:lnSpc>
              </a:pPr>
              <a:r>
                <a:rPr lang="en-US" sz="3999" b="true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ОТПРАВНОЙ ТОЧКОЙ НАШЕГО ИССЛЕДОВАНИЕ ЯВЛЯЕТСЯ НОУТБУК ОДНОГО ИЗ KAGGLE-РОВ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440101"/>
              <a:ext cx="20462701" cy="4442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760769" y="993871"/>
            <a:ext cx="1802159" cy="1456080"/>
            <a:chOff x="0" y="0"/>
            <a:chExt cx="2402879" cy="194144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2402879" cy="1941440"/>
              <a:chOff x="0" y="0"/>
              <a:chExt cx="9685565" cy="7825588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9685565" cy="7825587"/>
              </a:xfrm>
              <a:custGeom>
                <a:avLst/>
                <a:gdLst/>
                <a:ahLst/>
                <a:cxnLst/>
                <a:rect r="r" b="b" t="t" l="l"/>
                <a:pathLst>
                  <a:path h="7825587" w="9685565">
                    <a:moveTo>
                      <a:pt x="4842783" y="0"/>
                    </a:moveTo>
                    <a:cubicBezTo>
                      <a:pt x="2168188" y="0"/>
                      <a:pt x="0" y="1751817"/>
                      <a:pt x="0" y="3912794"/>
                    </a:cubicBezTo>
                    <a:cubicBezTo>
                      <a:pt x="0" y="6073770"/>
                      <a:pt x="2168188" y="7825587"/>
                      <a:pt x="4842783" y="7825587"/>
                    </a:cubicBezTo>
                    <a:cubicBezTo>
                      <a:pt x="7517378" y="7825587"/>
                      <a:pt x="9685565" y="6073770"/>
                      <a:pt x="9685565" y="3912794"/>
                    </a:cubicBezTo>
                    <a:cubicBezTo>
                      <a:pt x="9685565" y="1751817"/>
                      <a:pt x="7517378" y="0"/>
                      <a:pt x="4842783" y="0"/>
                    </a:cubicBezTo>
                    <a:close/>
                  </a:path>
                </a:pathLst>
              </a:custGeom>
              <a:solidFill>
                <a:srgbClr val="F5B324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460385" y="507930"/>
              <a:ext cx="1482108" cy="9541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88"/>
                </a:lnSpc>
              </a:pPr>
              <a:r>
                <a:rPr lang="en-US" b="true" sz="2535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ML START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0" y="0"/>
            <a:ext cx="1807234" cy="1807234"/>
          </a:xfrm>
          <a:custGeom>
            <a:avLst/>
            <a:gdLst/>
            <a:ahLst/>
            <a:cxnLst/>
            <a:rect r="r" b="b" t="t" l="l"/>
            <a:pathLst>
              <a:path h="1807234" w="1807234">
                <a:moveTo>
                  <a:pt x="0" y="0"/>
                </a:moveTo>
                <a:lnTo>
                  <a:pt x="1807234" y="0"/>
                </a:lnTo>
                <a:lnTo>
                  <a:pt x="1807234" y="1807234"/>
                </a:lnTo>
                <a:lnTo>
                  <a:pt x="0" y="1807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807234"/>
            <a:ext cx="15981800" cy="8479766"/>
          </a:xfrm>
          <a:custGeom>
            <a:avLst/>
            <a:gdLst/>
            <a:ahLst/>
            <a:cxnLst/>
            <a:rect r="r" b="b" t="t" l="l"/>
            <a:pathLst>
              <a:path h="8479766" w="15981800">
                <a:moveTo>
                  <a:pt x="0" y="0"/>
                </a:moveTo>
                <a:lnTo>
                  <a:pt x="15981800" y="0"/>
                </a:lnTo>
                <a:lnTo>
                  <a:pt x="15981800" y="8479766"/>
                </a:lnTo>
                <a:lnTo>
                  <a:pt x="0" y="84797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55483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92884" y="430516"/>
            <a:ext cx="16486436" cy="1003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4"/>
              </a:lnSpc>
            </a:pPr>
            <a:r>
              <a:rPr lang="en-US" sz="7004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Беклог задач для ML-инженеров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6358220" y="8075298"/>
            <a:ext cx="1802159" cy="1456080"/>
            <a:chOff x="0" y="0"/>
            <a:chExt cx="2402879" cy="1941440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2402879" cy="1941440"/>
              <a:chOff x="0" y="0"/>
              <a:chExt cx="9685565" cy="782558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9685565" cy="7825587"/>
              </a:xfrm>
              <a:custGeom>
                <a:avLst/>
                <a:gdLst/>
                <a:ahLst/>
                <a:cxnLst/>
                <a:rect r="r" b="b" t="t" l="l"/>
                <a:pathLst>
                  <a:path h="7825587" w="9685565">
                    <a:moveTo>
                      <a:pt x="4842783" y="0"/>
                    </a:moveTo>
                    <a:cubicBezTo>
                      <a:pt x="2168188" y="0"/>
                      <a:pt x="0" y="1751817"/>
                      <a:pt x="0" y="3912794"/>
                    </a:cubicBezTo>
                    <a:cubicBezTo>
                      <a:pt x="0" y="6073770"/>
                      <a:pt x="2168188" y="7825587"/>
                      <a:pt x="4842783" y="7825587"/>
                    </a:cubicBezTo>
                    <a:cubicBezTo>
                      <a:pt x="7517378" y="7825587"/>
                      <a:pt x="9685565" y="6073770"/>
                      <a:pt x="9685565" y="3912794"/>
                    </a:cubicBezTo>
                    <a:cubicBezTo>
                      <a:pt x="9685565" y="1751817"/>
                      <a:pt x="7517378" y="0"/>
                      <a:pt x="4842783" y="0"/>
                    </a:cubicBezTo>
                    <a:close/>
                  </a:path>
                </a:pathLst>
              </a:custGeom>
              <a:solidFill>
                <a:srgbClr val="F5B324"/>
              </a:solidFill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460385" y="507930"/>
              <a:ext cx="1482108" cy="9541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88"/>
                </a:lnSpc>
              </a:pPr>
              <a:r>
                <a:rPr lang="en-US" b="true" sz="2535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ML START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742706" y="5143500"/>
            <a:ext cx="3545294" cy="5143500"/>
          </a:xfrm>
          <a:prstGeom prst="rect">
            <a:avLst/>
          </a:prstGeom>
          <a:solidFill>
            <a:srgbClr val="FFDF2B"/>
          </a:solidFill>
        </p:spPr>
      </p:sp>
      <p:sp>
        <p:nvSpPr>
          <p:cNvPr name="AutoShape 3" id="3"/>
          <p:cNvSpPr/>
          <p:nvPr/>
        </p:nvSpPr>
        <p:spPr>
          <a:xfrm rot="0">
            <a:off x="0" y="5143500"/>
            <a:ext cx="3545294" cy="5143500"/>
          </a:xfrm>
          <a:prstGeom prst="rect">
            <a:avLst/>
          </a:prstGeom>
          <a:solidFill>
            <a:srgbClr val="FE4C00"/>
          </a:solidFill>
        </p:spPr>
      </p:sp>
      <p:sp>
        <p:nvSpPr>
          <p:cNvPr name="Freeform 4" id="4"/>
          <p:cNvSpPr/>
          <p:nvPr/>
        </p:nvSpPr>
        <p:spPr>
          <a:xfrm flipH="false" flipV="false" rot="5400000">
            <a:off x="0" y="6741706"/>
            <a:ext cx="3545294" cy="3545294"/>
          </a:xfrm>
          <a:custGeom>
            <a:avLst/>
            <a:gdLst/>
            <a:ahLst/>
            <a:cxnLst/>
            <a:rect r="r" b="b" t="t" l="l"/>
            <a:pathLst>
              <a:path h="3545294" w="3545294">
                <a:moveTo>
                  <a:pt x="0" y="0"/>
                </a:moveTo>
                <a:lnTo>
                  <a:pt x="3545294" y="0"/>
                </a:lnTo>
                <a:lnTo>
                  <a:pt x="3545294" y="3545294"/>
                </a:lnTo>
                <a:lnTo>
                  <a:pt x="0" y="35452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1173" y="1836148"/>
            <a:ext cx="8115300" cy="8072018"/>
          </a:xfrm>
          <a:custGeom>
            <a:avLst/>
            <a:gdLst/>
            <a:ahLst/>
            <a:cxnLst/>
            <a:rect r="r" b="b" t="t" l="l"/>
            <a:pathLst>
              <a:path h="8072018" w="8115300">
                <a:moveTo>
                  <a:pt x="0" y="0"/>
                </a:moveTo>
                <a:lnTo>
                  <a:pt x="8115300" y="0"/>
                </a:lnTo>
                <a:lnTo>
                  <a:pt x="8115300" y="8072018"/>
                </a:lnTo>
                <a:lnTo>
                  <a:pt x="0" y="8072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744287" y="1923280"/>
            <a:ext cx="9102540" cy="7984887"/>
          </a:xfrm>
          <a:custGeom>
            <a:avLst/>
            <a:gdLst/>
            <a:ahLst/>
            <a:cxnLst/>
            <a:rect r="r" b="b" t="t" l="l"/>
            <a:pathLst>
              <a:path h="7984887" w="9102540">
                <a:moveTo>
                  <a:pt x="0" y="0"/>
                </a:moveTo>
                <a:lnTo>
                  <a:pt x="9102540" y="0"/>
                </a:lnTo>
                <a:lnTo>
                  <a:pt x="9102540" y="7984886"/>
                </a:lnTo>
                <a:lnTo>
                  <a:pt x="0" y="79848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1173" y="523875"/>
            <a:ext cx="17405655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75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Беклог задач для C# инженеров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6164793" y="8514353"/>
            <a:ext cx="1370671" cy="1107452"/>
            <a:chOff x="0" y="0"/>
            <a:chExt cx="1827561" cy="1476603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827561" cy="1476603"/>
              <a:chOff x="0" y="0"/>
              <a:chExt cx="9685565" cy="782558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9685565" cy="7825587"/>
              </a:xfrm>
              <a:custGeom>
                <a:avLst/>
                <a:gdLst/>
                <a:ahLst/>
                <a:cxnLst/>
                <a:rect r="r" b="b" t="t" l="l"/>
                <a:pathLst>
                  <a:path h="7825587" w="9685565">
                    <a:moveTo>
                      <a:pt x="4842783" y="0"/>
                    </a:moveTo>
                    <a:cubicBezTo>
                      <a:pt x="2168188" y="0"/>
                      <a:pt x="0" y="1751817"/>
                      <a:pt x="0" y="3912794"/>
                    </a:cubicBezTo>
                    <a:cubicBezTo>
                      <a:pt x="0" y="6073770"/>
                      <a:pt x="2168188" y="7825587"/>
                      <a:pt x="4842783" y="7825587"/>
                    </a:cubicBezTo>
                    <a:cubicBezTo>
                      <a:pt x="7517378" y="7825587"/>
                      <a:pt x="9685565" y="6073770"/>
                      <a:pt x="9685565" y="3912794"/>
                    </a:cubicBezTo>
                    <a:cubicBezTo>
                      <a:pt x="9685565" y="1751817"/>
                      <a:pt x="7517378" y="0"/>
                      <a:pt x="4842783" y="0"/>
                    </a:cubicBezTo>
                    <a:close/>
                  </a:path>
                </a:pathLst>
              </a:custGeom>
              <a:solidFill>
                <a:srgbClr val="F5B324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350156" y="374108"/>
              <a:ext cx="1127249" cy="7379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21"/>
                </a:lnSpc>
              </a:pPr>
              <a:r>
                <a:rPr lang="en-US" b="true" sz="1928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ML START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8710" y="3901514"/>
            <a:ext cx="2795940" cy="3145924"/>
          </a:xfrm>
          <a:custGeom>
            <a:avLst/>
            <a:gdLst/>
            <a:ahLst/>
            <a:cxnLst/>
            <a:rect r="r" b="b" t="t" l="l"/>
            <a:pathLst>
              <a:path h="3145924" w="2795940">
                <a:moveTo>
                  <a:pt x="0" y="0"/>
                </a:moveTo>
                <a:lnTo>
                  <a:pt x="2795940" y="0"/>
                </a:lnTo>
                <a:lnTo>
                  <a:pt x="2795940" y="3145924"/>
                </a:lnTo>
                <a:lnTo>
                  <a:pt x="0" y="31459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60035" y="3669218"/>
            <a:ext cx="2866764" cy="3145924"/>
          </a:xfrm>
          <a:custGeom>
            <a:avLst/>
            <a:gdLst/>
            <a:ahLst/>
            <a:cxnLst/>
            <a:rect r="r" b="b" t="t" l="l"/>
            <a:pathLst>
              <a:path h="3145924" w="2866764">
                <a:moveTo>
                  <a:pt x="0" y="0"/>
                </a:moveTo>
                <a:lnTo>
                  <a:pt x="2866764" y="0"/>
                </a:lnTo>
                <a:lnTo>
                  <a:pt x="2866764" y="3145924"/>
                </a:lnTo>
                <a:lnTo>
                  <a:pt x="0" y="3145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22185" y="2012875"/>
            <a:ext cx="3332532" cy="3491224"/>
          </a:xfrm>
          <a:custGeom>
            <a:avLst/>
            <a:gdLst/>
            <a:ahLst/>
            <a:cxnLst/>
            <a:rect r="r" b="b" t="t" l="l"/>
            <a:pathLst>
              <a:path h="3491224" w="3332532">
                <a:moveTo>
                  <a:pt x="0" y="0"/>
                </a:moveTo>
                <a:lnTo>
                  <a:pt x="3332531" y="0"/>
                </a:lnTo>
                <a:lnTo>
                  <a:pt x="3332531" y="3491224"/>
                </a:lnTo>
                <a:lnTo>
                  <a:pt x="0" y="34912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421441" y="2935620"/>
            <a:ext cx="2991763" cy="3622379"/>
          </a:xfrm>
          <a:custGeom>
            <a:avLst/>
            <a:gdLst/>
            <a:ahLst/>
            <a:cxnLst/>
            <a:rect r="r" b="b" t="t" l="l"/>
            <a:pathLst>
              <a:path h="3622379" w="2991763">
                <a:moveTo>
                  <a:pt x="0" y="0"/>
                </a:moveTo>
                <a:lnTo>
                  <a:pt x="2991763" y="0"/>
                </a:lnTo>
                <a:lnTo>
                  <a:pt x="2991763" y="3622379"/>
                </a:lnTo>
                <a:lnTo>
                  <a:pt x="0" y="36223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01276" y="3596398"/>
            <a:ext cx="3159712" cy="3159712"/>
          </a:xfrm>
          <a:custGeom>
            <a:avLst/>
            <a:gdLst/>
            <a:ahLst/>
            <a:cxnLst/>
            <a:rect r="r" b="b" t="t" l="l"/>
            <a:pathLst>
              <a:path h="3159712" w="3159712">
                <a:moveTo>
                  <a:pt x="0" y="0"/>
                </a:moveTo>
                <a:lnTo>
                  <a:pt x="3159712" y="0"/>
                </a:lnTo>
                <a:lnTo>
                  <a:pt x="3159712" y="3159712"/>
                </a:lnTo>
                <a:lnTo>
                  <a:pt x="0" y="31597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68710" y="7281011"/>
            <a:ext cx="2656101" cy="2656101"/>
          </a:xfrm>
          <a:custGeom>
            <a:avLst/>
            <a:gdLst/>
            <a:ahLst/>
            <a:cxnLst/>
            <a:rect r="r" b="b" t="t" l="l"/>
            <a:pathLst>
              <a:path h="2656101" w="2656101">
                <a:moveTo>
                  <a:pt x="0" y="0"/>
                </a:moveTo>
                <a:lnTo>
                  <a:pt x="2656101" y="0"/>
                </a:lnTo>
                <a:lnTo>
                  <a:pt x="2656101" y="2656102"/>
                </a:lnTo>
                <a:lnTo>
                  <a:pt x="0" y="26561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539264" y="5949566"/>
            <a:ext cx="3209472" cy="3308734"/>
          </a:xfrm>
          <a:custGeom>
            <a:avLst/>
            <a:gdLst/>
            <a:ahLst/>
            <a:cxnLst/>
            <a:rect r="r" b="b" t="t" l="l"/>
            <a:pathLst>
              <a:path h="3308734" w="3209472">
                <a:moveTo>
                  <a:pt x="0" y="0"/>
                </a:moveTo>
                <a:lnTo>
                  <a:pt x="3209472" y="0"/>
                </a:lnTo>
                <a:lnTo>
                  <a:pt x="3209472" y="3308734"/>
                </a:lnTo>
                <a:lnTo>
                  <a:pt x="0" y="33087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117338" y="6814433"/>
            <a:ext cx="3183938" cy="3183938"/>
          </a:xfrm>
          <a:custGeom>
            <a:avLst/>
            <a:gdLst/>
            <a:ahLst/>
            <a:cxnLst/>
            <a:rect r="r" b="b" t="t" l="l"/>
            <a:pathLst>
              <a:path h="3183938" w="3183938">
                <a:moveTo>
                  <a:pt x="0" y="0"/>
                </a:moveTo>
                <a:lnTo>
                  <a:pt x="3183938" y="0"/>
                </a:lnTo>
                <a:lnTo>
                  <a:pt x="3183938" y="3183938"/>
                </a:lnTo>
                <a:lnTo>
                  <a:pt x="0" y="318393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768001" y="7040577"/>
            <a:ext cx="2896536" cy="2896536"/>
          </a:xfrm>
          <a:custGeom>
            <a:avLst/>
            <a:gdLst/>
            <a:ahLst/>
            <a:cxnLst/>
            <a:rect r="r" b="b" t="t" l="l"/>
            <a:pathLst>
              <a:path h="2896536" w="2896536">
                <a:moveTo>
                  <a:pt x="0" y="0"/>
                </a:moveTo>
                <a:lnTo>
                  <a:pt x="2896536" y="0"/>
                </a:lnTo>
                <a:lnTo>
                  <a:pt x="2896536" y="2896536"/>
                </a:lnTo>
                <a:lnTo>
                  <a:pt x="0" y="289653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451566" y="72924"/>
            <a:ext cx="3139062" cy="3139062"/>
          </a:xfrm>
          <a:custGeom>
            <a:avLst/>
            <a:gdLst/>
            <a:ahLst/>
            <a:cxnLst/>
            <a:rect r="r" b="b" t="t" l="l"/>
            <a:pathLst>
              <a:path h="3139062" w="3139062">
                <a:moveTo>
                  <a:pt x="0" y="0"/>
                </a:moveTo>
                <a:lnTo>
                  <a:pt x="3139062" y="0"/>
                </a:lnTo>
                <a:lnTo>
                  <a:pt x="3139062" y="3139063"/>
                </a:lnTo>
                <a:lnTo>
                  <a:pt x="0" y="313906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590628" y="377549"/>
            <a:ext cx="3218849" cy="3218849"/>
          </a:xfrm>
          <a:custGeom>
            <a:avLst/>
            <a:gdLst/>
            <a:ahLst/>
            <a:cxnLst/>
            <a:rect r="r" b="b" t="t" l="l"/>
            <a:pathLst>
              <a:path h="3218849" w="3218849">
                <a:moveTo>
                  <a:pt x="0" y="0"/>
                </a:moveTo>
                <a:lnTo>
                  <a:pt x="3218850" y="0"/>
                </a:lnTo>
                <a:lnTo>
                  <a:pt x="3218850" y="3218849"/>
                </a:lnTo>
                <a:lnTo>
                  <a:pt x="0" y="321884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164650" y="7272373"/>
            <a:ext cx="4374614" cy="2664740"/>
          </a:xfrm>
          <a:custGeom>
            <a:avLst/>
            <a:gdLst/>
            <a:ahLst/>
            <a:cxnLst/>
            <a:rect r="r" b="b" t="t" l="l"/>
            <a:pathLst>
              <a:path h="2664740" w="4374614">
                <a:moveTo>
                  <a:pt x="0" y="0"/>
                </a:moveTo>
                <a:lnTo>
                  <a:pt x="4374614" y="0"/>
                </a:lnTo>
                <a:lnTo>
                  <a:pt x="4374614" y="2664740"/>
                </a:lnTo>
                <a:lnTo>
                  <a:pt x="0" y="266474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68710" y="571319"/>
            <a:ext cx="10422866" cy="2364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58"/>
              </a:lnSpc>
            </a:pPr>
            <a:r>
              <a:rPr lang="en-US" sz="8416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Стек технологий проекта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2001328" cy="2055132"/>
          </a:xfrm>
          <a:prstGeom prst="rect">
            <a:avLst/>
          </a:prstGeom>
          <a:solidFill>
            <a:srgbClr val="FFDF2B"/>
          </a:solidFill>
        </p:spPr>
      </p:sp>
      <p:sp>
        <p:nvSpPr>
          <p:cNvPr name="AutoShape 3" id="3"/>
          <p:cNvSpPr/>
          <p:nvPr/>
        </p:nvSpPr>
        <p:spPr>
          <a:xfrm rot="0">
            <a:off x="0" y="2001328"/>
            <a:ext cx="2001328" cy="2001328"/>
          </a:xfrm>
          <a:prstGeom prst="rect">
            <a:avLst/>
          </a:prstGeom>
          <a:solidFill>
            <a:srgbClr val="0050F5"/>
          </a:solid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0" y="2001328"/>
            <a:ext cx="2001328" cy="2001328"/>
          </a:xfrm>
          <a:custGeom>
            <a:avLst/>
            <a:gdLst/>
            <a:ahLst/>
            <a:cxnLst/>
            <a:rect r="r" b="b" t="t" l="l"/>
            <a:pathLst>
              <a:path h="2001328" w="2001328">
                <a:moveTo>
                  <a:pt x="0" y="0"/>
                </a:moveTo>
                <a:lnTo>
                  <a:pt x="2001328" y="0"/>
                </a:lnTo>
                <a:lnTo>
                  <a:pt x="2001328" y="2001329"/>
                </a:lnTo>
                <a:lnTo>
                  <a:pt x="0" y="20013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2001328" cy="2001328"/>
          </a:xfrm>
          <a:custGeom>
            <a:avLst/>
            <a:gdLst/>
            <a:ahLst/>
            <a:cxnLst/>
            <a:rect r="r" b="b" t="t" l="l"/>
            <a:pathLst>
              <a:path h="2001328" w="2001328">
                <a:moveTo>
                  <a:pt x="0" y="0"/>
                </a:moveTo>
                <a:lnTo>
                  <a:pt x="2001328" y="0"/>
                </a:lnTo>
                <a:lnTo>
                  <a:pt x="2001328" y="2001328"/>
                </a:lnTo>
                <a:lnTo>
                  <a:pt x="0" y="20013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240173" y="272624"/>
            <a:ext cx="1369033" cy="1106129"/>
            <a:chOff x="0" y="0"/>
            <a:chExt cx="1825377" cy="1474839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825377" cy="1474839"/>
              <a:chOff x="0" y="0"/>
              <a:chExt cx="9685565" cy="782558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9685565" cy="7825587"/>
              </a:xfrm>
              <a:custGeom>
                <a:avLst/>
                <a:gdLst/>
                <a:ahLst/>
                <a:cxnLst/>
                <a:rect r="r" b="b" t="t" l="l"/>
                <a:pathLst>
                  <a:path h="7825587" w="9685565">
                    <a:moveTo>
                      <a:pt x="4842783" y="0"/>
                    </a:moveTo>
                    <a:cubicBezTo>
                      <a:pt x="2168188" y="0"/>
                      <a:pt x="0" y="1751817"/>
                      <a:pt x="0" y="3912794"/>
                    </a:cubicBezTo>
                    <a:cubicBezTo>
                      <a:pt x="0" y="6073770"/>
                      <a:pt x="2168188" y="7825587"/>
                      <a:pt x="4842783" y="7825587"/>
                    </a:cubicBezTo>
                    <a:cubicBezTo>
                      <a:pt x="7517378" y="7825587"/>
                      <a:pt x="9685565" y="6073770"/>
                      <a:pt x="9685565" y="3912794"/>
                    </a:cubicBezTo>
                    <a:cubicBezTo>
                      <a:pt x="9685565" y="1751817"/>
                      <a:pt x="7517378" y="0"/>
                      <a:pt x="4842783" y="0"/>
                    </a:cubicBezTo>
                    <a:close/>
                  </a:path>
                </a:pathLst>
              </a:custGeom>
              <a:solidFill>
                <a:srgbClr val="F5B324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349737" y="373673"/>
              <a:ext cx="1125902" cy="7370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18"/>
                </a:lnSpc>
              </a:pPr>
              <a:r>
                <a:rPr lang="en-US" b="true" sz="1925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ML START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433866" y="1825512"/>
            <a:ext cx="17420268" cy="8165751"/>
          </a:xfrm>
          <a:custGeom>
            <a:avLst/>
            <a:gdLst/>
            <a:ahLst/>
            <a:cxnLst/>
            <a:rect r="r" b="b" t="t" l="l"/>
            <a:pathLst>
              <a:path h="8165751" w="17420268">
                <a:moveTo>
                  <a:pt x="0" y="0"/>
                </a:moveTo>
                <a:lnTo>
                  <a:pt x="17420268" y="0"/>
                </a:lnTo>
                <a:lnTo>
                  <a:pt x="17420268" y="8165751"/>
                </a:lnTo>
                <a:lnTo>
                  <a:pt x="0" y="81657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034342" y="831737"/>
            <a:ext cx="10626437" cy="99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9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Главное окно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DAGW7ToLzh4</dc:identifier>
  <dcterms:modified xsi:type="dcterms:W3CDTF">2011-08-01T06:04:30Z</dcterms:modified>
  <cp:revision>1</cp:revision>
  <dc:title>Интенсив 1 - ML Start</dc:title>
</cp:coreProperties>
</file>